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73899" y="4509120"/>
            <a:ext cx="6400800" cy="17526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2"/>
                </a:solidFill>
              </a:rPr>
              <a:t>功，热，内能，熵，焓，自由能之间的关系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19"/>
            <a:ext cx="5461192" cy="199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87" y="3068960"/>
            <a:ext cx="5219303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04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132856"/>
            <a:ext cx="8229600" cy="452596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1128"/>
            <a:ext cx="4536504" cy="290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00531"/>
            <a:ext cx="627199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207" y="171127"/>
            <a:ext cx="3719962" cy="290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289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5886"/>
            <a:ext cx="7776864" cy="111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56524"/>
            <a:ext cx="4070062" cy="359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3" y="1340768"/>
            <a:ext cx="6200442" cy="199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11696"/>
            <a:ext cx="2742691" cy="347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08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4" y="4293096"/>
            <a:ext cx="8726796" cy="1752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4" y="1075788"/>
            <a:ext cx="867820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36028"/>
            <a:ext cx="8456544" cy="105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9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60648"/>
            <a:ext cx="424847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772816"/>
            <a:ext cx="44577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7773"/>
            <a:ext cx="4341532" cy="299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225" y="5095875"/>
            <a:ext cx="47148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70920"/>
            <a:ext cx="3422563" cy="270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87" y="3260261"/>
            <a:ext cx="4356185" cy="18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99792" y="260648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问问题</a:t>
            </a:r>
            <a:r>
              <a:rPr lang="en-US" altLang="zh-CN" sz="2000" b="1" dirty="0">
                <a:solidFill>
                  <a:srgbClr val="FF0000"/>
                </a:solidFill>
              </a:rPr>
              <a:t>:</a:t>
            </a:r>
            <a:r>
              <a:rPr lang="zh-CN" altLang="en-US" sz="2000" b="1" dirty="0">
                <a:solidFill>
                  <a:srgbClr val="FF0000"/>
                </a:solidFill>
              </a:rPr>
              <a:t>了解基础概念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568" y="3592091"/>
            <a:ext cx="3348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混合熵，配置熵，磁性熵</a:t>
            </a:r>
            <a:r>
              <a:rPr lang="en-US" altLang="zh-CN" sz="2000" b="1" dirty="0">
                <a:solidFill>
                  <a:srgbClr val="FF0000"/>
                </a:solidFill>
              </a:rPr>
              <a:t>…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0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43529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10" y="0"/>
            <a:ext cx="3600400" cy="309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14600"/>
            <a:ext cx="441007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578152" y="6093296"/>
            <a:ext cx="3106688" cy="6089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</a:rPr>
              <a:t>相图计算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496" y="3134072"/>
            <a:ext cx="3810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259632" y="4686300"/>
            <a:ext cx="2736304" cy="254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77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6" y="188640"/>
            <a:ext cx="80391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8" y="3912915"/>
            <a:ext cx="47815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28" y="3912915"/>
            <a:ext cx="26384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81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4257545" cy="55172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76"/>
          <a:stretch/>
        </p:blipFill>
        <p:spPr>
          <a:xfrm>
            <a:off x="4788024" y="620688"/>
            <a:ext cx="4130419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4077" y="4725144"/>
            <a:ext cx="5338936" cy="22171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</a:rPr>
              <a:t>定压，定容，等温，绝热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</a:rPr>
              <a:t>状态函数，过程函数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</a:rPr>
              <a:t>卡诺循环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2151"/>
            <a:ext cx="45720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6048672" cy="2741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8962"/>
            <a:ext cx="3001560" cy="202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91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260648"/>
            <a:ext cx="81057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7" y="1412776"/>
            <a:ext cx="6254981" cy="245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2" y="3861048"/>
            <a:ext cx="4547172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31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041"/>
            <a:ext cx="799147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09063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72816"/>
            <a:ext cx="47244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42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525963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4000" dirty="0">
                <a:solidFill>
                  <a:schemeClr val="tx2"/>
                </a:solidFill>
              </a:rPr>
              <a:t>Richard </a:t>
            </a:r>
            <a:r>
              <a:rPr lang="zh-CN" altLang="en-US" sz="4000" dirty="0">
                <a:solidFill>
                  <a:schemeClr val="tx2"/>
                </a:solidFill>
              </a:rPr>
              <a:t>规则；</a:t>
            </a:r>
            <a:r>
              <a:rPr lang="en-US" altLang="zh-CN" sz="4000" dirty="0" err="1">
                <a:solidFill>
                  <a:schemeClr val="tx2"/>
                </a:solidFill>
              </a:rPr>
              <a:t>Trouton</a:t>
            </a:r>
            <a:r>
              <a:rPr lang="zh-CN" altLang="en-US" sz="4000" dirty="0">
                <a:solidFill>
                  <a:schemeClr val="tx2"/>
                </a:solidFill>
              </a:rPr>
              <a:t>规则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38" y="3675877"/>
            <a:ext cx="7774610" cy="1841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" y="1697218"/>
            <a:ext cx="5014966" cy="205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6"/>
            <a:ext cx="8577783" cy="134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03" y="1731002"/>
            <a:ext cx="4568840" cy="165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6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</a:rPr>
              <a:t>注意单位，</a:t>
            </a:r>
            <a:r>
              <a:rPr lang="en-US" altLang="zh-CN" dirty="0">
                <a:solidFill>
                  <a:schemeClr val="tx2"/>
                </a:solidFill>
              </a:rPr>
              <a:t>1kcal=4.184kJ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</a:rPr>
              <a:t>根据热力学分析化学反应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8244971" cy="269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6" y="2701280"/>
            <a:ext cx="465772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97" y="2709790"/>
            <a:ext cx="4026483" cy="140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06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7" y="116632"/>
            <a:ext cx="8964488" cy="126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77399"/>
            <a:ext cx="55626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82474"/>
            <a:ext cx="34290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526" y="3882474"/>
            <a:ext cx="3818383" cy="2918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577" y="2606226"/>
            <a:ext cx="29718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1700808"/>
            <a:ext cx="2509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拉乌尔定律，亨利定律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过程图</a:t>
            </a:r>
          </a:p>
        </p:txBody>
      </p:sp>
    </p:spTree>
    <p:extLst>
      <p:ext uri="{BB962C8B-B14F-4D97-AF65-F5344CB8AC3E}">
        <p14:creationId xmlns:p14="http://schemas.microsoft.com/office/powerpoint/2010/main" val="5758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72810" y="294885"/>
            <a:ext cx="2952328" cy="4032448"/>
          </a:xfrm>
        </p:spPr>
        <p:txBody>
          <a:bodyPr>
            <a:normAutofit fontScale="92500" lnSpcReduction="2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</a:rPr>
              <a:t>求自由度，注意气态、液态、固态的影响因素不同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881"/>
            <a:ext cx="7552146" cy="137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8658"/>
            <a:ext cx="4759424" cy="200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16" y="3355225"/>
            <a:ext cx="5921021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2" y="5084037"/>
            <a:ext cx="6006125" cy="171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01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791469"/>
            <a:ext cx="8229600" cy="4525963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</a:rPr>
              <a:t>通过自由能</a:t>
            </a:r>
            <a:r>
              <a:rPr lang="en-US" altLang="zh-CN" dirty="0">
                <a:solidFill>
                  <a:schemeClr val="tx2"/>
                </a:solidFill>
              </a:rPr>
              <a:t>-</a:t>
            </a:r>
            <a:r>
              <a:rPr lang="zh-CN" altLang="en-US" dirty="0">
                <a:solidFill>
                  <a:schemeClr val="tx2"/>
                </a:solidFill>
              </a:rPr>
              <a:t>摩尔分数图确定稳定状态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</a:rPr>
              <a:t>推测自由能</a:t>
            </a:r>
            <a:r>
              <a:rPr lang="en-US" altLang="zh-CN" dirty="0">
                <a:solidFill>
                  <a:schemeClr val="tx2"/>
                </a:solidFill>
              </a:rPr>
              <a:t>-</a:t>
            </a:r>
            <a:r>
              <a:rPr lang="zh-CN" altLang="en-US" dirty="0">
                <a:solidFill>
                  <a:schemeClr val="tx2"/>
                </a:solidFill>
              </a:rPr>
              <a:t>温度曲线反应是否发生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</a:rPr>
              <a:t>一级相变二级相变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7" y="332656"/>
            <a:ext cx="892036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418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全屏显示(4:3)</PresentationFormat>
  <Paragraphs>36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</dc:creator>
  <cp:lastModifiedBy>伸炉 杨</cp:lastModifiedBy>
  <cp:revision>24</cp:revision>
  <dcterms:created xsi:type="dcterms:W3CDTF">2014-12-10T04:17:52Z</dcterms:created>
  <dcterms:modified xsi:type="dcterms:W3CDTF">2021-10-08T13:35:13Z</dcterms:modified>
</cp:coreProperties>
</file>